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97" r:id="rId1"/>
  </p:sldMasterIdLst>
  <p:notesMasterIdLst>
    <p:notesMasterId r:id="rId11"/>
  </p:notesMasterIdLst>
  <p:sldIdLst>
    <p:sldId id="256" r:id="rId2"/>
    <p:sldId id="337" r:id="rId3"/>
    <p:sldId id="339" r:id="rId4"/>
    <p:sldId id="340" r:id="rId5"/>
    <p:sldId id="261" r:id="rId6"/>
    <p:sldId id="343" r:id="rId7"/>
    <p:sldId id="342" r:id="rId8"/>
    <p:sldId id="344" r:id="rId9"/>
    <p:sldId id="263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61" autoAdjust="0"/>
    <p:restoredTop sz="94643"/>
  </p:normalViewPr>
  <p:slideViewPr>
    <p:cSldViewPr snapToGrid="0" snapToObjects="1">
      <p:cViewPr varScale="1">
        <p:scale>
          <a:sx n="61" d="100"/>
          <a:sy n="61" d="100"/>
        </p:scale>
        <p:origin x="307" y="5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0CC45-BA53-8742-857D-23F1868855C3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1FF2C-D96B-D54B-9E9E-396903834B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349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1FF2C-D96B-D54B-9E9E-396903834B1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780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05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97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1249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93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5852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58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336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02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2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660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48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505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24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67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14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711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AC76-279D-DB49-B6BE-B3E1180614A1}" type="datetimeFigureOut">
              <a:rPr lang="ru-RU" smtClean="0"/>
              <a:t>27.08.2025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1BBB7D-7B73-454A-A418-1CADB0340F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85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  <p:sldLayoutId id="2147484009" r:id="rId12"/>
    <p:sldLayoutId id="2147484010" r:id="rId13"/>
    <p:sldLayoutId id="2147484011" r:id="rId14"/>
    <p:sldLayoutId id="2147484012" r:id="rId15"/>
    <p:sldLayoutId id="21474840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31B732E-2EB8-BB41-84AE-78E419D91E9E}"/>
              </a:ext>
            </a:extLst>
          </p:cNvPr>
          <p:cNvSpPr txBox="1"/>
          <p:nvPr/>
        </p:nvSpPr>
        <p:spPr>
          <a:xfrm>
            <a:off x="423333" y="3960377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ru-RU" b="1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65707" y="298404"/>
            <a:ext cx="5495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 РОБОТА (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3D02D454-9C4E-ED46-8E70-13944D641925}"/>
              </a:ext>
            </a:extLst>
          </p:cNvPr>
          <p:cNvSpPr txBox="1"/>
          <p:nvPr/>
        </p:nvSpPr>
        <p:spPr>
          <a:xfrm>
            <a:off x="423333" y="5298842"/>
            <a:ext cx="74052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Подали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конкурс 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  -</a:t>
            </a:r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Наразі отримав фінансування </a:t>
            </a:r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молодіжний </a:t>
            </a:r>
            <a:r>
              <a:rPr lang="uk-UA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3333" y="1221268"/>
            <a:ext cx="1143774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кінець 2024 р. кадровий потенціал НДЧ хімічного факультету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cкладав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sz="2400" b="1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Штатні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- 38 НП, 5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інж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r>
              <a:rPr 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Сумісники - 30 НПП, 5 інж.</a:t>
            </a:r>
          </a:p>
          <a:p>
            <a:pPr algn="just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молодих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вчених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кінець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202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р. – </a:t>
            </a:r>
            <a:r>
              <a:rPr lang="ru-RU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закінчилося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11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НДР.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НДР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перехідних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серед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них 1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молодіжна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НДР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), </a:t>
            </a:r>
            <a:r>
              <a:rPr lang="ru-RU" sz="24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продовжуються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у 2025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р. </a:t>
            </a:r>
            <a:endParaRPr lang="ru-RU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19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D02D454-9C4E-ED46-8E70-13944D641925}"/>
              </a:ext>
            </a:extLst>
          </p:cNvPr>
          <p:cNvSpPr txBox="1"/>
          <p:nvPr/>
        </p:nvSpPr>
        <p:spPr>
          <a:xfrm>
            <a:off x="867592" y="370195"/>
            <a:ext cx="1072592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НФДУ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отримав фінансування у 2024 (Наук керівник Н. Струтинська)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продовжує фінансуватись (Наук. керівник П.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Михайлюк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у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проєктах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НФДУ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факультету (В.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Лісняк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D02D454-9C4E-ED46-8E70-13944D641925}"/>
              </a:ext>
            </a:extLst>
          </p:cNvPr>
          <p:cNvSpPr txBox="1"/>
          <p:nvPr/>
        </p:nvSpPr>
        <p:spPr>
          <a:xfrm>
            <a:off x="867592" y="1752426"/>
            <a:ext cx="954626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EURIZON</a:t>
            </a:r>
            <a:endParaRPr lang="uk-UA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9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Проєктів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поданих на конкурс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EURIZON,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нансування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(Наук.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Каряка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Наук.керівник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Гуральський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)</a:t>
            </a: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63684" y="-612193"/>
            <a:ext cx="1733744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uk-UA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ГРАНТИ </a:t>
            </a:r>
            <a:endParaRPr lang="uk-UA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3D02D454-9C4E-ED46-8E70-13944D641925}"/>
              </a:ext>
            </a:extLst>
          </p:cNvPr>
          <p:cNvSpPr txBox="1"/>
          <p:nvPr/>
        </p:nvSpPr>
        <p:spPr>
          <a:xfrm>
            <a:off x="825882" y="2193484"/>
            <a:ext cx="962968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 ре</a:t>
            </a:r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мбурсац</a:t>
            </a:r>
            <a:r>
              <a:rPr lang="uk-UA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ія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про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 КНУ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івник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Фрицький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івник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І.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Гуральський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КНУ співвиконавець (С.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Алєксєєв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 КНУ 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5882" y="3824700"/>
            <a:ext cx="105322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Міністерства </a:t>
            </a:r>
            <a:r>
              <a:rPr lang="uk-UA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науки та вищої освіти Республіки </a:t>
            </a:r>
            <a:r>
              <a:rPr lang="uk-UA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</a:t>
            </a:r>
          </a:p>
          <a:p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Виконавець/Науковий керівник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(Україна): 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</a:t>
            </a:r>
            <a:r>
              <a:rPr lang="uk-UA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Лісняк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«НВП «УКРОРГСИНТЕЗ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(Наук.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Р.Лампека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Хімбіоцентр</a:t>
            </a:r>
            <a:endParaRPr lang="uk-UA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(Наук.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Толмачов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347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4050555"/>
              </p:ext>
            </p:extLst>
          </p:nvPr>
        </p:nvGraphicFramePr>
        <p:xfrm>
          <a:off x="427926" y="663418"/>
          <a:ext cx="11336147" cy="73159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2466"/>
                <a:gridCol w="2102954"/>
                <a:gridCol w="2102954"/>
                <a:gridCol w="1786600"/>
                <a:gridCol w="1928845"/>
                <a:gridCol w="1613632"/>
                <a:gridCol w="1178696"/>
              </a:tblGrid>
              <a:tr h="793256">
                <a:tc gridSpan="7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ЗАЯВКИ НА ГРАНТИ НА МІЖНАРОДНІ ГРАНТОВІ ПРОГРАМИ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27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XTX Markets Ukrainian Global Excellence Fund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Framework for Collaborative PhD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Programmes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Університет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Единбурзький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університет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2650,00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Jason Love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Тананайко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О.Ю.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КНУ)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962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ЄС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Erasmus+ project Reference: 2024-1-IT02-KA171-HED-000213062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Університет /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45000,00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EU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Середюк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Максим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Леонідович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6460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 22147 "European metal-organic framework network: combining research and development to promote technological solutions" (EU4MOFs)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Баскський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центр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матеріалів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наноструктур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застосувань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Іспанія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Стефан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Вюттке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Григоренко О.О.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2410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897959"/>
              </p:ext>
            </p:extLst>
          </p:nvPr>
        </p:nvGraphicFramePr>
        <p:xfrm>
          <a:off x="548641" y="470259"/>
          <a:ext cx="10802981" cy="622118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366981"/>
                <a:gridCol w="1718000"/>
                <a:gridCol w="1718000"/>
              </a:tblGrid>
              <a:tr h="78288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показника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Звітний рік</a:t>
                      </a:r>
                      <a:b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67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ть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од.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грн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 anchor="ctr"/>
                </a:tc>
              </a:tr>
              <a:tr h="58380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Загальний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фонд,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 них: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7635">
                <a:tc>
                  <a:txBody>
                    <a:bodyPr/>
                    <a:lstStyle/>
                    <a:p>
                      <a:pPr marL="196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фундаментальні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17339432,0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7635">
                <a:tc>
                  <a:txBody>
                    <a:bodyPr/>
                    <a:lstStyle/>
                    <a:p>
                      <a:pPr marL="196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прикладні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7635">
                <a:tc>
                  <a:txBody>
                    <a:bodyPr/>
                    <a:lstStyle/>
                    <a:p>
                      <a:pPr marL="1962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 розробки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76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Спеціальний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фонд, </a:t>
                      </a:r>
                      <a:r>
                        <a:rPr lang="ru-RU" sz="24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</a:t>
                      </a: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з них: 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6751935,29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377635">
                <a:tc>
                  <a:txBody>
                    <a:bodyPr/>
                    <a:lstStyle/>
                    <a:p>
                      <a:pPr marL="19558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державні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гранти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1432501,00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435228">
                <a:tc>
                  <a:txBody>
                    <a:bodyPr/>
                    <a:lstStyle/>
                    <a:p>
                      <a:pPr marL="19558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міжнародні гранти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реімбурсац</a:t>
                      </a: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ія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1648240,00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782882">
                <a:tc>
                  <a:txBody>
                    <a:bodyPr/>
                    <a:lstStyle/>
                    <a:p>
                      <a:pPr marL="195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договори/контракти, які фінансуються українськими замовниками (окрім грантів)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3671194,29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  <a:tr h="782882">
                <a:tc>
                  <a:txBody>
                    <a:bodyPr/>
                    <a:lstStyle/>
                    <a:p>
                      <a:pPr marL="19558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договори/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контракти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фінансуються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іноземними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замовниками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окрім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грантів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2962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600B16FB-589D-CC44-B648-3AEAC79227D6}"/>
              </a:ext>
            </a:extLst>
          </p:cNvPr>
          <p:cNvSpPr/>
          <p:nvPr/>
        </p:nvSpPr>
        <p:spPr>
          <a:xfrm>
            <a:off x="617095" y="2673626"/>
            <a:ext cx="10957810" cy="120032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</a:t>
            </a:r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Захищено дисертацій</a:t>
            </a:r>
            <a:r>
              <a:rPr lang="en-US" sz="2400" b="1" i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ctr">
              <a:spcAft>
                <a:spcPts val="0"/>
              </a:spcAft>
            </a:pP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докторів філософії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endParaRPr lang="en-US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доктора хімічних наук 1</a:t>
            </a:r>
            <a:endParaRPr lang="uk-UA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600B16FB-589D-CC44-B648-3AEAC79227D6}"/>
              </a:ext>
            </a:extLst>
          </p:cNvPr>
          <p:cNvSpPr/>
          <p:nvPr/>
        </p:nvSpPr>
        <p:spPr>
          <a:xfrm>
            <a:off x="617095" y="2057852"/>
            <a:ext cx="10957810" cy="461665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 </a:t>
            </a:r>
            <a:r>
              <a:rPr lang="uk-UA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вступили до аспіранти 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14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, серед них  1 контрактник</a:t>
            </a:r>
            <a:endParaRPr lang="uk-UA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600B16FB-589D-CC44-B648-3AEAC79227D6}"/>
              </a:ext>
            </a:extLst>
          </p:cNvPr>
          <p:cNvSpPr/>
          <p:nvPr/>
        </p:nvSpPr>
        <p:spPr>
          <a:xfrm>
            <a:off x="617095" y="1442078"/>
            <a:ext cx="10957810" cy="461665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(2024) Всього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uk-UA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42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аспірант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окторант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академвідпустка - 2</a:t>
            </a:r>
            <a:endParaRPr lang="uk-UA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34393" y="502217"/>
            <a:ext cx="52901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</a:t>
            </a:r>
            <a:r>
              <a:rPr lang="uk-UA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</a:t>
            </a:r>
            <a:r>
              <a:rPr lang="ru-RU" sz="32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рантура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докторантура</a:t>
            </a:r>
            <a:endParaRPr lang="ru-RU" sz="3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636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7666" y="409183"/>
            <a:ext cx="8596668" cy="59289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молодих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вчених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1969" y="1321345"/>
            <a:ext cx="10984398" cy="388077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Члени Ради 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молодих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вчених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вчені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аспіранти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факультету  брали 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активну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в 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9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9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9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96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XXV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аспірантів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учених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(15-17 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 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Міжнародної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Київська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аналітичної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- 2024» (16-18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XІ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Всеукраїнської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-практична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конференції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аспірантів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молодих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Об’єднані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наукою: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міждисциплінарних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(21-22 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листопада;</a:t>
            </a:r>
          </a:p>
          <a:p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7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агальноуніверситетського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Дня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дверей «КНУ-ЕХРО. Весна-2024» (18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«КНУ-ЕХРО. Осінь-2024» (19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жовтня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дверей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хімічного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факультету "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відчуттів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(23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занять «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Лекторію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юних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хіміків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2023-2024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н.р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№2 - 2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березня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№3- 6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№4  - 27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 та 2024-2025н.р. (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№1 – 7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грудня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uk-UA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</a:t>
            </a:r>
            <a:r>
              <a:rPr lang="uk-UA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4-го курсу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бакалаврату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2 року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магістратури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рамках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дипломної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2024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займались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</a:t>
            </a:r>
            <a:r>
              <a:rPr lang="uk-UA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овою</a:t>
            </a:r>
            <a:r>
              <a:rPr lang="uk-UA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роботою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9258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165463"/>
            <a:ext cx="10922483" cy="2917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матеріально-технічної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endParaRPr lang="ru-RU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732234"/>
              </p:ext>
            </p:extLst>
          </p:nvPr>
        </p:nvGraphicFramePr>
        <p:xfrm>
          <a:off x="169818" y="679267"/>
          <a:ext cx="12022182" cy="648957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3509"/>
                <a:gridCol w="4134057"/>
                <a:gridCol w="2183516"/>
                <a:gridCol w="3855774"/>
                <a:gridCol w="1725326"/>
              </a:tblGrid>
              <a:tr h="93423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приладу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обладнання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Функціональне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призначення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закупівлю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приладу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обладнання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Вартість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b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тис.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грн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 anchor="ctr"/>
                </a:tc>
              </a:tr>
              <a:tr h="2335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30" marR="40230" marT="0" marB="0"/>
                </a:tc>
              </a:tr>
              <a:tr h="7006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мікрохвильового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розкладання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екстракції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/синтезу MDS-6G (SMART)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Розклад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проб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час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проведення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пробопідготовки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НДЛ «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об’єктів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навколишнього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контроль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519,0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</a:tr>
              <a:tr h="6499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Автоматичний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потенціометричний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титратор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змінною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бюреткою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TitroLine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5000 TL 5000/20 M2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Потенціометричне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титрування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Навчальна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лабораторія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аналітичної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хімії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171,984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</a:tr>
              <a:tr h="9342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Хроматографічна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Waters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Alliance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2695/2489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Рідинні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хроматографи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Навчальна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лабораторія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аналітичної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хімії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Передано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безкоштовно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фарм.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компанії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Дарниця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</a:tr>
              <a:tr h="856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Ротаційний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випаровувач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RV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digital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IKA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Німеччина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випарювання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розчинів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факультет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100418,30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</a:tr>
              <a:tr h="856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Ротаційний випаровувач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RV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digital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IKA</a:t>
                      </a: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Німеччина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випарювання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розчинів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факультет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100418,59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</a:tr>
              <a:tr h="856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Комплект аналізатора розмірів частинок Bettersize BeNano 90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Встановлення</a:t>
                      </a: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розміру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частинок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факультет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</a:tr>
              <a:tr h="467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Комплект спектрофотометра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Shimadzu UV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-2600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Вимірювання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електронних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спектрів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Хімічний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факультет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980" marR="419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9206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0923" y="452846"/>
            <a:ext cx="8596668" cy="52686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Нагороди та в</a:t>
            </a:r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дзнаки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(2024)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260" y="1136469"/>
            <a:ext cx="11614814" cy="3880773"/>
          </a:xfrm>
        </p:spPr>
        <p:txBody>
          <a:bodyPr>
            <a:no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факультету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Юліан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Воловенко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нагороджений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науки.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Павло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відзнаку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«Талант,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натхнення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Ілля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Гуральський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удостоєний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Катерина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Теребіленко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переможиць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премиії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L’Oréal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UNESCO «Для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жінок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 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Наталія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Струтинська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та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Катерина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Теребіленко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хімічного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доцента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Ігоря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Фесича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асистента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Валерія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Буханька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аспіранта Артема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Войналовича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Дмитра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Семенця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Єлизавети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Харченко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виборола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1000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США у рамках конкурсу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Greenchem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Hackathon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Валерій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Сіренко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року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факультету КНУ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Тараса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Шевченка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Гуральський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Олександрович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Віталій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Іжик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аспірант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факультету КНУ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стипендію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Грушевського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бажаємо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337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Прямоугольник 57"/>
          <p:cNvSpPr/>
          <p:nvPr/>
        </p:nvSpPr>
        <p:spPr>
          <a:xfrm>
            <a:off x="10536269" y="12420520"/>
            <a:ext cx="35146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4050994" y="575902"/>
            <a:ext cx="4431021" cy="461665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/>
              <a:t>Публікації по НДР у </a:t>
            </a:r>
            <a:r>
              <a:rPr lang="uk-UA" sz="2400" b="1" dirty="0" smtClean="0"/>
              <a:t>2024 </a:t>
            </a:r>
            <a:r>
              <a:rPr lang="uk-UA" sz="2400" b="1" dirty="0"/>
              <a:t>р.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850834" y="1346856"/>
            <a:ext cx="77602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/>
              <a:t>Scopus/</a:t>
            </a:r>
            <a:r>
              <a:rPr lang="en-US" sz="2400" b="1" dirty="0" err="1" smtClean="0"/>
              <a:t>WoS</a:t>
            </a:r>
            <a:r>
              <a:rPr lang="uk-UA" sz="2400" b="1" dirty="0" smtClean="0"/>
              <a:t>+ </a:t>
            </a:r>
            <a:r>
              <a:rPr lang="en-US" sz="2400" b="1" dirty="0" err="1" smtClean="0"/>
              <a:t>Ukr</a:t>
            </a:r>
            <a:r>
              <a:rPr lang="en-US" sz="2400" b="1" dirty="0" smtClean="0"/>
              <a:t>. </a:t>
            </a:r>
            <a:r>
              <a:rPr lang="ru-RU" sz="2400" b="1" dirty="0" err="1" smtClean="0"/>
              <a:t>видання</a:t>
            </a:r>
            <a:r>
              <a:rPr lang="en-US" sz="2400" b="1" dirty="0" smtClean="0"/>
              <a:t>  </a:t>
            </a:r>
            <a:r>
              <a:rPr lang="en-US" sz="2400" b="1" dirty="0"/>
              <a:t>– </a:t>
            </a:r>
            <a:r>
              <a:rPr lang="en-US" sz="2400" b="1" dirty="0" smtClean="0">
                <a:solidFill>
                  <a:srgbClr val="FF0000"/>
                </a:solidFill>
              </a:rPr>
              <a:t>129</a:t>
            </a:r>
            <a:r>
              <a:rPr lang="uk-UA" sz="2400" b="1" dirty="0" smtClean="0">
                <a:solidFill>
                  <a:srgbClr val="FF0000"/>
                </a:solidFill>
              </a:rPr>
              <a:t> с</a:t>
            </a:r>
            <a:r>
              <a:rPr lang="ru-RU" sz="2400" b="1" dirty="0" smtClean="0">
                <a:solidFill>
                  <a:srgbClr val="FF0000"/>
                </a:solidFill>
              </a:rPr>
              <a:t>т </a:t>
            </a:r>
            <a:r>
              <a:rPr lang="en-US" sz="2400" b="1" dirty="0" smtClean="0">
                <a:solidFill>
                  <a:srgbClr val="FF0000"/>
                </a:solidFill>
              </a:rPr>
              <a:t>; </a:t>
            </a:r>
            <a:r>
              <a:rPr lang="ru-RU" sz="2400" b="1" dirty="0" smtClean="0"/>
              <a:t>(</a:t>
            </a:r>
            <a:r>
              <a:rPr lang="ru-RU" sz="2400" b="1" dirty="0" smtClean="0"/>
              <a:t>202</a:t>
            </a:r>
            <a:r>
              <a:rPr lang="en-US" sz="2400" b="1" dirty="0" smtClean="0"/>
              <a:t>4</a:t>
            </a:r>
            <a:r>
              <a:rPr lang="ru-RU" sz="2400" b="1" dirty="0" smtClean="0"/>
              <a:t> -</a:t>
            </a:r>
            <a:r>
              <a:rPr lang="uk-UA" sz="2400" b="1" dirty="0" smtClean="0">
                <a:solidFill>
                  <a:srgbClr val="FF0000"/>
                </a:solidFill>
              </a:rPr>
              <a:t>93 </a:t>
            </a:r>
            <a:r>
              <a:rPr lang="uk-UA" sz="2400" b="1" dirty="0">
                <a:solidFill>
                  <a:srgbClr val="FF0000"/>
                </a:solidFill>
              </a:rPr>
              <a:t>ст</a:t>
            </a:r>
            <a:r>
              <a:rPr lang="uk-UA" sz="2400" b="1" dirty="0" smtClean="0"/>
              <a:t>.)</a:t>
            </a:r>
            <a:endParaRPr lang="ru-RU" sz="24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6660917" y="4047576"/>
            <a:ext cx="365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6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17072" y="4047577"/>
            <a:ext cx="13931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/>
              <a:t>ПАТЕНТИ</a:t>
            </a:r>
            <a:endParaRPr lang="ru-RU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941829" y="2967335"/>
            <a:ext cx="2355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dirty="0" smtClean="0"/>
              <a:t>Монографії-  </a:t>
            </a:r>
            <a:r>
              <a:rPr lang="uk-UA" sz="2400" b="1" dirty="0">
                <a:solidFill>
                  <a:srgbClr val="FF0000"/>
                </a:solidFill>
              </a:rPr>
              <a:t>4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00510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2584</TotalTime>
  <Words>605</Words>
  <Application>Microsoft Office PowerPoint</Application>
  <PresentationFormat>Широкоэкранный</PresentationFormat>
  <Paragraphs>179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Рада молодих вчених</vt:lpstr>
      <vt:lpstr>Розвиток матеріально-технічної бази наукових досліджень</vt:lpstr>
      <vt:lpstr>Нагороди та відзнаки (2024)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User</cp:lastModifiedBy>
  <cp:revision>177</cp:revision>
  <dcterms:created xsi:type="dcterms:W3CDTF">2019-12-17T22:49:25Z</dcterms:created>
  <dcterms:modified xsi:type="dcterms:W3CDTF">2025-08-27T10:10:21Z</dcterms:modified>
</cp:coreProperties>
</file>